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9"/>
  </p:notesMasterIdLst>
  <p:handoutMasterIdLst>
    <p:handoutMasterId r:id="rId40"/>
  </p:handoutMasterIdLst>
  <p:sldIdLst>
    <p:sldId id="303" r:id="rId2"/>
    <p:sldId id="596" r:id="rId3"/>
    <p:sldId id="406" r:id="rId4"/>
    <p:sldId id="326" r:id="rId5"/>
    <p:sldId id="569" r:id="rId6"/>
    <p:sldId id="571" r:id="rId7"/>
    <p:sldId id="302" r:id="rId8"/>
    <p:sldId id="597" r:id="rId9"/>
    <p:sldId id="598" r:id="rId10"/>
    <p:sldId id="311" r:id="rId11"/>
    <p:sldId id="313" r:id="rId12"/>
    <p:sldId id="314" r:id="rId13"/>
    <p:sldId id="599" r:id="rId14"/>
    <p:sldId id="258" r:id="rId15"/>
    <p:sldId id="348" r:id="rId16"/>
    <p:sldId id="264" r:id="rId17"/>
    <p:sldId id="328" r:id="rId18"/>
    <p:sldId id="329" r:id="rId19"/>
    <p:sldId id="600" r:id="rId20"/>
    <p:sldId id="601" r:id="rId21"/>
    <p:sldId id="331" r:id="rId22"/>
    <p:sldId id="332" r:id="rId23"/>
    <p:sldId id="586" r:id="rId24"/>
    <p:sldId id="593" r:id="rId25"/>
    <p:sldId id="335" r:id="rId26"/>
    <p:sldId id="336" r:id="rId27"/>
    <p:sldId id="337" r:id="rId28"/>
    <p:sldId id="338" r:id="rId29"/>
    <p:sldId id="340" r:id="rId30"/>
    <p:sldId id="341" r:id="rId31"/>
    <p:sldId id="351" r:id="rId32"/>
    <p:sldId id="352" r:id="rId33"/>
    <p:sldId id="595" r:id="rId34"/>
    <p:sldId id="573" r:id="rId35"/>
    <p:sldId id="541" r:id="rId36"/>
    <p:sldId id="492" r:id="rId37"/>
    <p:sldId id="6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75B6E5"/>
    <a:srgbClr val="FF0000"/>
    <a:srgbClr val="8DB4E2"/>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10"/>
    <p:restoredTop sz="88299"/>
  </p:normalViewPr>
  <p:slideViewPr>
    <p:cSldViewPr snapToGrid="0" snapToObjects="1">
      <p:cViewPr varScale="1">
        <p:scale>
          <a:sx n="112" d="100"/>
          <a:sy n="112" d="100"/>
        </p:scale>
        <p:origin x="1408"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What is the average sodium value</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16683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065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sym typeface="Wingdings" panose="05000000000000000000" pitchFamily="2" charset="2"/>
              </a:rPr>
              <a:t>Relatively inefficient: we are typing </a:t>
            </a:r>
            <a:r>
              <a:rPr lang="en-US" baseline="0" dirty="0" err="1">
                <a:sym typeface="Wingdings" panose="05000000000000000000" pitchFamily="2" charset="2"/>
              </a:rPr>
              <a:t>tat_outliers</a:t>
            </a:r>
            <a:r>
              <a:rPr lang="en-US" baseline="0" dirty="0">
                <a:sym typeface="Wingdings" panose="05000000000000000000" pitchFamily="2" charset="2"/>
              </a:rPr>
              <a:t> over and over again</a:t>
            </a:r>
          </a:p>
        </p:txBody>
      </p:sp>
    </p:spTree>
    <p:extLst>
      <p:ext uri="{BB962C8B-B14F-4D97-AF65-F5344CB8AC3E}">
        <p14:creationId xmlns:p14="http://schemas.microsoft.com/office/powerpoint/2010/main" val="319205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7/3/23</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7/3/23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4</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6099747"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a:solidFill>
                  <a:schemeClr val="accent3">
                    <a:lumMod val="75000"/>
                  </a:schemeClr>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1056361" y="3169199"/>
            <a:ext cx="1039466" cy="523220"/>
          </a:xfrm>
          <a:prstGeom prst="rect">
            <a:avLst/>
          </a:prstGeom>
        </p:spPr>
        <p:txBody>
          <a:bodyPr wrap="square">
            <a:spAutoFit/>
          </a:bodyPr>
          <a:lstStyle/>
          <a:p>
            <a:r>
              <a:rPr lang="en-US" sz="2800" dirty="0">
                <a:solidFill>
                  <a:srgbClr val="0365C0"/>
                </a:solidFill>
                <a:latin typeface="Consolas" panose="020B0609020204030204" pitchFamily="49" charset="0"/>
                <a:ea typeface="Courier New"/>
                <a:cs typeface="Courier New"/>
                <a:sym typeface="Courier New"/>
              </a:rPr>
              <a:t>chem</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2571750" y="4204914"/>
            <a:ext cx="6959375"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0875" y="4410170"/>
            <a:ext cx="6099747"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filter(chem, 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2660875" y="4994945"/>
            <a:ext cx="6494085"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c</a:t>
            </a:r>
            <a:r>
              <a:rPr lang="en-US" sz="2800" dirty="0">
                <a:solidFill>
                  <a:schemeClr val="tx1"/>
                </a:solidFill>
                <a:latin typeface="Consolas" panose="020B0609020204030204" pitchFamily="49" charset="0"/>
                <a:ea typeface="Courier New"/>
                <a:cs typeface="Courier New"/>
                <a:sym typeface="Courier New"/>
              </a:rPr>
              <a:t>hem </a:t>
            </a:r>
            <a:r>
              <a:rPr lang="en-US" sz="2800" dirty="0">
                <a:latin typeface="Consolas" panose="020B0609020204030204" pitchFamily="49" charset="0"/>
                <a:ea typeface="Courier New"/>
                <a:cs typeface="Courier New"/>
                <a:sym typeface="Courier New"/>
              </a:rPr>
              <a:t>|&gt; filter(</a:t>
            </a:r>
            <a:r>
              <a:rPr lang="en-US" sz="2800" dirty="0">
                <a:solidFill>
                  <a:schemeClr val="tx1"/>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11" name="Rectangle 10"/>
          <p:cNvSpPr/>
          <p:nvPr/>
        </p:nvSpPr>
        <p:spPr>
          <a:xfrm>
            <a:off x="3073009" y="3157603"/>
            <a:ext cx="57900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99799" y="260416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5830"/>
            <a:ext cx="10782260" cy="1815882"/>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chem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filter(test == ‘sodium’)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verify_dt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collect_dt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days(5))</a:t>
            </a:r>
          </a:p>
        </p:txBody>
      </p:sp>
      <p:sp>
        <p:nvSpPr>
          <p:cNvPr id="7" name="Rectangle 6">
            <a:extLst>
              <a:ext uri="{FF2B5EF4-FFF2-40B4-BE49-F238E27FC236}">
                <a16:creationId xmlns:a16="http://schemas.microsoft.com/office/drawing/2014/main" id="{BB9BE619-5752-434B-923C-3017372223D7}"/>
              </a:ext>
            </a:extLst>
          </p:cNvPr>
          <p:cNvSpPr/>
          <p:nvPr/>
        </p:nvSpPr>
        <p:spPr>
          <a:xfrm>
            <a:off x="535537" y="4990336"/>
            <a:ext cx="11018141" cy="1569660"/>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outpatient results</a:t>
            </a:r>
          </a:p>
        </p:txBody>
      </p:sp>
      <p:sp>
        <p:nvSpPr>
          <p:cNvPr id="5" name="Rounded Rectangular Callout 2">
            <a:extLst>
              <a:ext uri="{FF2B5EF4-FFF2-40B4-BE49-F238E27FC236}">
                <a16:creationId xmlns:a16="http://schemas.microsoft.com/office/drawing/2014/main" id="{5CEE95BD-71AF-B033-B3B1-E12BC2A88912}"/>
              </a:ext>
            </a:extLst>
          </p:cNvPr>
          <p:cNvSpPr/>
          <p:nvPr/>
        </p:nvSpPr>
        <p:spPr>
          <a:xfrm rot="10800000" flipH="1">
            <a:off x="3984979" y="1373425"/>
            <a:ext cx="232438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324;p34">
            <a:extLst>
              <a:ext uri="{FF2B5EF4-FFF2-40B4-BE49-F238E27FC236}">
                <a16:creationId xmlns:a16="http://schemas.microsoft.com/office/drawing/2014/main" id="{6E6A7A01-F355-631E-5886-FA5D54075981}"/>
              </a:ext>
            </a:extLst>
          </p:cNvPr>
          <p:cNvSpPr txBox="1"/>
          <p:nvPr/>
        </p:nvSpPr>
        <p:spPr>
          <a:xfrm>
            <a:off x="3822005"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original data frame</a:t>
            </a:r>
            <a:endParaRPr sz="2062" dirty="0">
              <a:solidFill>
                <a:schemeClr val="bg1"/>
              </a:solidFill>
              <a:latin typeface="Calibri"/>
              <a:ea typeface="Calibri"/>
              <a:cs typeface="Calibri"/>
              <a:sym typeface="Calibri"/>
            </a:endParaRPr>
          </a:p>
        </p:txBody>
      </p:sp>
      <p:sp>
        <p:nvSpPr>
          <p:cNvPr id="9" name="Rounded Rectangular Callout 2">
            <a:extLst>
              <a:ext uri="{FF2B5EF4-FFF2-40B4-BE49-F238E27FC236}">
                <a16:creationId xmlns:a16="http://schemas.microsoft.com/office/drawing/2014/main" id="{6EFB7EAE-B886-F6A5-057F-8FAFDD4A4D1E}"/>
              </a:ext>
            </a:extLst>
          </p:cNvPr>
          <p:cNvSpPr/>
          <p:nvPr/>
        </p:nvSpPr>
        <p:spPr>
          <a:xfrm rot="10800000" flipH="1">
            <a:off x="6802240" y="1746757"/>
            <a:ext cx="2324381" cy="154841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Google Shape;324;p34">
            <a:extLst>
              <a:ext uri="{FF2B5EF4-FFF2-40B4-BE49-F238E27FC236}">
                <a16:creationId xmlns:a16="http://schemas.microsoft.com/office/drawing/2014/main" id="{33F22A8D-9674-46C0-C55E-84C43ECB7BDC}"/>
              </a:ext>
            </a:extLst>
          </p:cNvPr>
          <p:cNvSpPr txBox="1"/>
          <p:nvPr/>
        </p:nvSpPr>
        <p:spPr>
          <a:xfrm>
            <a:off x="7037314" y="1760310"/>
            <a:ext cx="1854232"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one analysis step per line</a:t>
            </a:r>
            <a:endParaRPr sz="2062" dirty="0">
              <a:solidFill>
                <a:schemeClr val="bg1"/>
              </a:solidFill>
              <a:latin typeface="Calibri"/>
              <a:ea typeface="Calibri"/>
              <a:cs typeface="Calibri"/>
              <a:sym typeface="Calibri"/>
            </a:endParaRPr>
          </a:p>
        </p:txBody>
      </p:sp>
      <p:sp>
        <p:nvSpPr>
          <p:cNvPr id="11" name="Rounded Rectangular Callout 2">
            <a:extLst>
              <a:ext uri="{FF2B5EF4-FFF2-40B4-BE49-F238E27FC236}">
                <a16:creationId xmlns:a16="http://schemas.microsoft.com/office/drawing/2014/main" id="{8AF0A44D-7F2C-9314-6BA7-F43D718C8516}"/>
              </a:ext>
            </a:extLst>
          </p:cNvPr>
          <p:cNvSpPr/>
          <p:nvPr/>
        </p:nvSpPr>
        <p:spPr>
          <a:xfrm rot="10800000">
            <a:off x="599798" y="1373425"/>
            <a:ext cx="205605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rgbClr val="92B5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324;p34">
            <a:extLst>
              <a:ext uri="{FF2B5EF4-FFF2-40B4-BE49-F238E27FC236}">
                <a16:creationId xmlns:a16="http://schemas.microsoft.com/office/drawing/2014/main" id="{2367A9E4-C2D2-C1FB-D3C2-83B6E7EBEC9C}"/>
              </a:ext>
            </a:extLst>
          </p:cNvPr>
          <p:cNvSpPr txBox="1"/>
          <p:nvPr/>
        </p:nvSpPr>
        <p:spPr>
          <a:xfrm>
            <a:off x="299306"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new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970" y="99082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TextBox 4">
            <a:extLst>
              <a:ext uri="{FF2B5EF4-FFF2-40B4-BE49-F238E27FC236}">
                <a16:creationId xmlns:a16="http://schemas.microsoft.com/office/drawing/2014/main" id="{A2F38ED8-5108-84E1-C092-2145A53B53C5}"/>
              </a:ext>
            </a:extLst>
          </p:cNvPr>
          <p:cNvSpPr txBox="1"/>
          <p:nvPr/>
        </p:nvSpPr>
        <p:spPr>
          <a:xfrm>
            <a:off x="274320" y="5715000"/>
            <a:ext cx="9544050" cy="1077218"/>
          </a:xfrm>
          <a:prstGeom prst="rect">
            <a:avLst/>
          </a:prstGeom>
          <a:noFill/>
        </p:spPr>
        <p:txBody>
          <a:bodyPr wrap="square" rtlCol="0">
            <a:spAutoFit/>
          </a:bodyPr>
          <a:lstStyle/>
          <a:p>
            <a:r>
              <a:rPr lang="en-US" sz="3200" dirty="0"/>
              <a:t>Note: The previous version of the pipe was </a:t>
            </a:r>
            <a:r>
              <a:rPr lang="en-US" sz="3200" b="1" dirty="0"/>
              <a:t>%&gt;%</a:t>
            </a:r>
            <a:r>
              <a:rPr lang="en-US" sz="3200" dirty="0"/>
              <a:t> which can be used interchangeably with </a:t>
            </a:r>
            <a:r>
              <a:rPr lang="en-US" sz="3200" b="1" dirty="0"/>
              <a:t>|&gt;</a:t>
            </a:r>
          </a:p>
        </p:txBody>
      </p:sp>
    </p:spTree>
    <p:extLst>
      <p:ext uri="{BB962C8B-B14F-4D97-AF65-F5344CB8AC3E}">
        <p14:creationId xmlns:p14="http://schemas.microsoft.com/office/powerpoint/2010/main" val="24088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D2291-3F5C-65BC-7B7B-84871BABE2E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F9284F02-4FC4-1E7A-66B3-7A3C768F1131}"/>
              </a:ext>
            </a:extLst>
          </p:cNvPr>
          <p:cNvSpPr>
            <a:spLocks noGrp="1"/>
          </p:cNvSpPr>
          <p:nvPr>
            <p:ph type="title"/>
          </p:nvPr>
        </p:nvSpPr>
        <p:spPr/>
        <p:txBody>
          <a:bodyPr/>
          <a:lstStyle/>
          <a:p>
            <a:r>
              <a:rPr lang="en-US" dirty="0"/>
              <a:t>Your Turn #1</a:t>
            </a:r>
          </a:p>
        </p:txBody>
      </p:sp>
      <p:sp>
        <p:nvSpPr>
          <p:cNvPr id="4" name="Text Placeholder 3">
            <a:extLst>
              <a:ext uri="{FF2B5EF4-FFF2-40B4-BE49-F238E27FC236}">
                <a16:creationId xmlns:a16="http://schemas.microsoft.com/office/drawing/2014/main" id="{A1F35CEA-AED0-024F-1381-6026DAEF0D96}"/>
              </a:ext>
            </a:extLst>
          </p:cNvPr>
          <p:cNvSpPr>
            <a:spLocks noGrp="1"/>
          </p:cNvSpPr>
          <p:nvPr>
            <p:ph type="body" sz="quarter" idx="13"/>
          </p:nvPr>
        </p:nvSpPr>
        <p:spPr>
          <a:xfrm>
            <a:off x="1024128" y="2238375"/>
            <a:ext cx="10360152" cy="3682365"/>
          </a:xfrm>
        </p:spPr>
        <p:txBody>
          <a:bodyPr>
            <a:normAutofit fontScale="92500"/>
          </a:bodyPr>
          <a:lstStyle/>
          <a:p>
            <a:pPr marL="914400" indent="-914400">
              <a:buFont typeface="+mj-lt"/>
              <a:buAutoNum type="arabicPeriod"/>
            </a:pPr>
            <a:r>
              <a:rPr lang="en-US" dirty="0"/>
              <a:t>Open “04– Group and </a:t>
            </a:r>
            <a:r>
              <a:rPr lang="en-US" dirty="0" err="1"/>
              <a:t>Summarize.qmd</a:t>
            </a:r>
            <a:r>
              <a:rPr lang="en-US" dirty="0"/>
              <a:t>”</a:t>
            </a:r>
          </a:p>
          <a:p>
            <a:pPr marL="914400" indent="-914400">
              <a:buFont typeface="+mj-lt"/>
              <a:buAutoNum type="arabicPeriod"/>
            </a:pPr>
            <a:r>
              <a:rPr lang="en-US" dirty="0"/>
              <a:t>Start with the Setup Code Chunk section and work through the Sequencing Analysis Steps section</a:t>
            </a:r>
          </a:p>
          <a:p>
            <a:pPr marL="914400" indent="-914400">
              <a:buFont typeface="+mj-lt"/>
              <a:buAutoNum type="arabicPeriod"/>
            </a:pPr>
            <a:r>
              <a:rPr lang="en-US" dirty="0"/>
              <a:t>Sticky up when done</a:t>
            </a:r>
          </a:p>
        </p:txBody>
      </p:sp>
    </p:spTree>
    <p:extLst>
      <p:ext uri="{BB962C8B-B14F-4D97-AF65-F5344CB8AC3E}">
        <p14:creationId xmlns:p14="http://schemas.microsoft.com/office/powerpoint/2010/main" val="16424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average sodium value?</a:t>
            </a:r>
          </a:p>
        </p:txBody>
      </p:sp>
      <p:pic>
        <p:nvPicPr>
          <p:cNvPr id="4" name="Picture 3" descr="A picture containing diagram, screenshot, pixel&#10;&#10;Description automatically generated">
            <a:extLst>
              <a:ext uri="{FF2B5EF4-FFF2-40B4-BE49-F238E27FC236}">
                <a16:creationId xmlns:a16="http://schemas.microsoft.com/office/drawing/2014/main" id="{BE04AF1C-60D9-5770-028B-13AD05802590}"/>
              </a:ext>
            </a:extLst>
          </p:cNvPr>
          <p:cNvPicPr>
            <a:picLocks noChangeAspect="1"/>
          </p:cNvPicPr>
          <p:nvPr/>
        </p:nvPicPr>
        <p:blipFill>
          <a:blip r:embed="rId3"/>
          <a:stretch>
            <a:fillRect/>
          </a:stretch>
        </p:blipFill>
        <p:spPr>
          <a:xfrm>
            <a:off x="2971800" y="1837944"/>
            <a:ext cx="6248400" cy="4998720"/>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60" y="2365236"/>
            <a:ext cx="7383780" cy="157758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701703430"/>
              </p:ext>
            </p:extLst>
          </p:nvPr>
        </p:nvGraphicFramePr>
        <p:xfrm>
          <a:off x="1954530" y="437260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592252" y="470281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7462072" y="1097278"/>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045520595"/>
              </p:ext>
            </p:extLst>
          </p:nvPr>
        </p:nvGraphicFramePr>
        <p:xfrm>
          <a:off x="7318383" y="437260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217275" y="2494355"/>
            <a:ext cx="9392596"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59" y="2365236"/>
            <a:ext cx="8274259" cy="19667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67323949"/>
              </p:ext>
            </p:extLst>
          </p:nvPr>
        </p:nvGraphicFramePr>
        <p:xfrm>
          <a:off x="1184073" y="446404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821795" y="479425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527859698"/>
              </p:ext>
            </p:extLst>
          </p:nvPr>
        </p:nvGraphicFramePr>
        <p:xfrm>
          <a:off x="6547926" y="446404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954531" y="2494355"/>
            <a:ext cx="8274258" cy="1815882"/>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median_sodium</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median(value)</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2" name="Table 1">
            <a:extLst>
              <a:ext uri="{FF2B5EF4-FFF2-40B4-BE49-F238E27FC236}">
                <a16:creationId xmlns:a16="http://schemas.microsoft.com/office/drawing/2014/main" id="{A155207D-651B-A7CC-17F0-C30C3373A4DD}"/>
              </a:ext>
            </a:extLst>
          </p:cNvPr>
          <p:cNvGraphicFramePr>
            <a:graphicFrameLocks noGrp="1"/>
          </p:cNvGraphicFramePr>
          <p:nvPr>
            <p:extLst>
              <p:ext uri="{D42A27DB-BD31-4B8C-83A1-F6EECF244321}">
                <p14:modId xmlns:p14="http://schemas.microsoft.com/office/powerpoint/2010/main" val="3287981935"/>
              </p:ext>
            </p:extLst>
          </p:nvPr>
        </p:nvGraphicFramePr>
        <p:xfrm>
          <a:off x="8624997" y="4478390"/>
          <a:ext cx="2382930" cy="863647"/>
        </p:xfrm>
        <a:graphic>
          <a:graphicData uri="http://schemas.openxmlformats.org/drawingml/2006/table">
            <a:tbl>
              <a:tblPr firstRow="1" bandRow="1"/>
              <a:tblGrid>
                <a:gridCol w="2382930">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median_sodium</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140</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3" name="Rounded Rectangular Callout 2">
            <a:extLst>
              <a:ext uri="{FF2B5EF4-FFF2-40B4-BE49-F238E27FC236}">
                <a16:creationId xmlns:a16="http://schemas.microsoft.com/office/drawing/2014/main" id="{1F5AEF81-9A35-1A5C-3567-2C055061DE83}"/>
              </a:ext>
            </a:extLst>
          </p:cNvPr>
          <p:cNvSpPr/>
          <p:nvPr/>
        </p:nvSpPr>
        <p:spPr>
          <a:xfrm rot="10800000" flipH="1">
            <a:off x="7896412" y="1569559"/>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Google Shape;324;p34">
            <a:extLst>
              <a:ext uri="{FF2B5EF4-FFF2-40B4-BE49-F238E27FC236}">
                <a16:creationId xmlns:a16="http://schemas.microsoft.com/office/drawing/2014/main" id="{3E7B69FB-DAE3-BBD3-BDEE-444227BAE2C0}"/>
              </a:ext>
            </a:extLst>
          </p:cNvPr>
          <p:cNvSpPr txBox="1"/>
          <p:nvPr/>
        </p:nvSpPr>
        <p:spPr>
          <a:xfrm>
            <a:off x="8010713" y="1776362"/>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applied to a specified variable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45132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fontScale="92500" lnSpcReduction="10000"/>
          </a:bodyPr>
          <a:lstStyle/>
          <a:p>
            <a:pPr marL="914400" indent="-914400">
              <a:buFont typeface="+mj-lt"/>
              <a:buAutoNum type="arabicPeriod"/>
            </a:pPr>
            <a:r>
              <a:rPr lang="en-US" dirty="0"/>
              <a:t>Locate the “04 – Group and Summarize”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2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3886199" y="2238375"/>
            <a:ext cx="7691907" cy="3998652"/>
          </a:xfrm>
        </p:spPr>
        <p:txBody>
          <a:bodyPr>
            <a:normAutofit/>
          </a:bodyPr>
          <a:lstStyle/>
          <a:p>
            <a:pPr marL="914400" indent="-914400">
              <a:buFont typeface="+mj-lt"/>
              <a:buAutoNum type="arabicPeriod"/>
            </a:pPr>
            <a:r>
              <a:rPr lang="en-US" dirty="0"/>
              <a:t>Work through the Summarizing Variables section of the exercises</a:t>
            </a:r>
          </a:p>
          <a:p>
            <a:pPr marL="914400" indent="-914400">
              <a:buFont typeface="+mj-lt"/>
              <a:buAutoNum type="arabicPeriod"/>
            </a:pPr>
            <a:r>
              <a:rPr lang="en-US" dirty="0"/>
              <a:t>Sticky up when done</a:t>
            </a:r>
          </a:p>
        </p:txBody>
      </p:sp>
      <p:pic>
        <p:nvPicPr>
          <p:cNvPr id="4" name="Picture 3">
            <a:extLst>
              <a:ext uri="{FF2B5EF4-FFF2-40B4-BE49-F238E27FC236}">
                <a16:creationId xmlns:a16="http://schemas.microsoft.com/office/drawing/2014/main" id="{DC153905-403A-189C-2906-DD55EA3E7EA0}"/>
              </a:ext>
            </a:extLst>
          </p:cNvPr>
          <p:cNvPicPr>
            <a:picLocks noChangeAspect="1"/>
          </p:cNvPicPr>
          <p:nvPr/>
        </p:nvPicPr>
        <p:blipFill>
          <a:blip r:embed="rId3"/>
          <a:stretch>
            <a:fillRect/>
          </a:stretch>
        </p:blipFill>
        <p:spPr>
          <a:xfrm>
            <a:off x="358502" y="12490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831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619340319"/>
              </p:ext>
            </p:extLst>
          </p:nvPr>
        </p:nvGraphicFramePr>
        <p:xfrm>
          <a:off x="2711450" y="4320449"/>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44202598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a:p>
            <a:r>
              <a:rPr lang="en-US" sz="3600" dirty="0"/>
              <a:t>		    total_tat_75_pctile = quantile(</a:t>
            </a:r>
            <a:r>
              <a:rPr lang="en-US" sz="3600" dirty="0" err="1"/>
              <a:t>total_tat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302886785"/>
              </p:ext>
            </p:extLst>
          </p:nvPr>
        </p:nvGraphicFramePr>
        <p:xfrm>
          <a:off x="1977668" y="4570584"/>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67021179"/>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2343748824"/>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total_tat_75_pctile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5.25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E89AA37-2E4D-D993-A62A-E2574C806D11}"/>
              </a:ext>
            </a:extLst>
          </p:cNvPr>
          <p:cNvPicPr>
            <a:picLocks noChangeAspect="1"/>
          </p:cNvPicPr>
          <p:nvPr/>
        </p:nvPicPr>
        <p:blipFill>
          <a:blip r:embed="rId3"/>
          <a:stretch>
            <a:fillRect/>
          </a:stretch>
        </p:blipFill>
        <p:spPr>
          <a:xfrm>
            <a:off x="2531279" y="3770024"/>
            <a:ext cx="6887041" cy="2891044"/>
          </a:xfrm>
          <a:prstGeom prst="rect">
            <a:avLst/>
          </a:prstGeom>
        </p:spPr>
      </p:pic>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chem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4" name="Rounded Rectangle 13">
            <a:extLst>
              <a:ext uri="{FF2B5EF4-FFF2-40B4-BE49-F238E27FC236}">
                <a16:creationId xmlns:a16="http://schemas.microsoft.com/office/drawing/2014/main" id="{8D4421FF-4B94-2142-9F28-7551BEAB67CA}"/>
              </a:ext>
            </a:extLst>
          </p:cNvPr>
          <p:cNvSpPr/>
          <p:nvPr/>
        </p:nvSpPr>
        <p:spPr>
          <a:xfrm>
            <a:off x="4743450" y="4038056"/>
            <a:ext cx="1543050"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Google Shape;137;p17">
            <a:extLst>
              <a:ext uri="{FF2B5EF4-FFF2-40B4-BE49-F238E27FC236}">
                <a16:creationId xmlns:a16="http://schemas.microsoft.com/office/drawing/2014/main" id="{878C169E-9F1E-4F2C-86C2-8A95693B802E}"/>
              </a:ext>
            </a:extLst>
          </p:cNvPr>
          <p:cNvSpPr/>
          <p:nvPr/>
        </p:nvSpPr>
        <p:spPr>
          <a:xfrm>
            <a:off x="595110" y="494605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8" name="Google Shape;138;p17">
            <a:extLst>
              <a:ext uri="{FF2B5EF4-FFF2-40B4-BE49-F238E27FC236}">
                <a16:creationId xmlns:a16="http://schemas.microsoft.com/office/drawing/2014/main" id="{1F77816A-F19A-E27B-0515-C640A941E716}"/>
              </a:ext>
            </a:extLst>
          </p:cNvPr>
          <p:cNvSpPr txBox="1"/>
          <p:nvPr/>
        </p:nvSpPr>
        <p:spPr>
          <a:xfrm>
            <a:off x="692887" y="52099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entire </a:t>
            </a:r>
            <a:r>
              <a:rPr lang="en-US" sz="2800" b="1" dirty="0" err="1">
                <a:solidFill>
                  <a:srgbClr val="FFFFFF"/>
                </a:solidFill>
                <a:latin typeface="Trebuchet MS"/>
                <a:ea typeface="Trebuchet MS"/>
                <a:cs typeface="Trebuchet MS"/>
                <a:sym typeface="Trebuchet MS"/>
              </a:rPr>
              <a:t>dataframe</a:t>
            </a:r>
            <a:endParaRPr sz="2800" dirty="0">
              <a:latin typeface="Trebuchet MS"/>
              <a:ea typeface="Trebuchet MS"/>
              <a:cs typeface="Trebuchet MS"/>
              <a:sym typeface="Trebuchet MS"/>
            </a:endParaRPr>
          </a:p>
        </p:txBody>
      </p:sp>
      <p:sp>
        <p:nvSpPr>
          <p:cNvPr id="9" name="Google Shape;172;p20">
            <a:extLst>
              <a:ext uri="{FF2B5EF4-FFF2-40B4-BE49-F238E27FC236}">
                <a16:creationId xmlns:a16="http://schemas.microsoft.com/office/drawing/2014/main" id="{0FB818E8-53E4-4DC1-06DA-7E08779FBB6D}"/>
              </a:ext>
            </a:extLst>
          </p:cNvPr>
          <p:cNvSpPr/>
          <p:nvPr/>
        </p:nvSpPr>
        <p:spPr>
          <a:xfrm>
            <a:off x="5694088" y="4487535"/>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10" name="Google Shape;173;p20">
            <a:extLst>
              <a:ext uri="{FF2B5EF4-FFF2-40B4-BE49-F238E27FC236}">
                <a16:creationId xmlns:a16="http://schemas.microsoft.com/office/drawing/2014/main" id="{6BB9A3C9-920B-5DD9-BA88-7263F5EA65C4}"/>
              </a:ext>
            </a:extLst>
          </p:cNvPr>
          <p:cNvSpPr txBox="1"/>
          <p:nvPr/>
        </p:nvSpPr>
        <p:spPr>
          <a:xfrm>
            <a:off x="5927178" y="5353968"/>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number of groups</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404164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400300" y="2382161"/>
            <a:ext cx="6503815" cy="145052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021269706"/>
              </p:ext>
            </p:extLst>
          </p:nvPr>
        </p:nvGraphicFramePr>
        <p:xfrm>
          <a:off x="2299233" y="4353872"/>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5001412</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5009134</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328301" y="468408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874412971"/>
              </p:ext>
            </p:extLst>
          </p:nvPr>
        </p:nvGraphicFramePr>
        <p:xfrm>
          <a:off x="7054432" y="4353872"/>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155554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844092" y="2443142"/>
            <a:ext cx="650381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969821" y="2453532"/>
            <a:ext cx="6048449" cy="148928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451127897"/>
              </p:ext>
            </p:extLst>
          </p:nvPr>
        </p:nvGraphicFramePr>
        <p:xfrm>
          <a:off x="1900244" y="4228890"/>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52566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856900"/>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2969821" y="2453532"/>
            <a:ext cx="625235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mrn</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81966226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1220294" cy="397954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0" indent="-914400">
              <a:buFont typeface="+mj-lt"/>
              <a:buAutoNum type="arabicPeriod"/>
            </a:pPr>
            <a:r>
              <a:rPr lang="en-US" dirty="0"/>
              <a:t>Complete the Grouping and Summarizing section</a:t>
            </a:r>
          </a:p>
          <a:p>
            <a:pPr marL="914400" indent="-914400">
              <a:buFont typeface="+mj-lt"/>
              <a:buAutoNum type="arabicPeriod"/>
            </a:pPr>
            <a:r>
              <a:rPr lang="en-US" dirty="0"/>
              <a:t>Sticky up when done </a:t>
            </a:r>
          </a:p>
        </p:txBody>
      </p:sp>
    </p:spTree>
    <p:extLst>
      <p:ext uri="{BB962C8B-B14F-4D97-AF65-F5344CB8AC3E}">
        <p14:creationId xmlns:p14="http://schemas.microsoft.com/office/powerpoint/2010/main" val="67886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382349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p:txBody>
      </p:sp>
    </p:spTree>
    <p:extLst>
      <p:ext uri="{BB962C8B-B14F-4D97-AF65-F5344CB8AC3E}">
        <p14:creationId xmlns:p14="http://schemas.microsoft.com/office/powerpoint/2010/main" val="264050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22667" y="2267808"/>
            <a:ext cx="11018141" cy="162784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96134" y="3011139"/>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896134" y="2411268"/>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value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1508105"/>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endParaRPr lang="en-US" sz="2800" dirty="0">
              <a:latin typeface="Calibri" panose="020F0502020204030204" pitchFamily="34" charset="0"/>
            </a:endParaRPr>
          </a:p>
        </p:txBody>
      </p:sp>
    </p:spTree>
    <p:extLst>
      <p:ext uri="{BB962C8B-B14F-4D97-AF65-F5344CB8AC3E}">
        <p14:creationId xmlns:p14="http://schemas.microsoft.com/office/powerpoint/2010/main" val="220768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a:p>
            <a:endParaRPr lang="en-US" sz="3200" dirty="0"/>
          </a:p>
          <a:p>
            <a:r>
              <a:rPr lang="en-US" sz="3200" dirty="0"/>
              <a:t>Now we want to focus on only the tests with a turnaround time of greater than 5 days.</a:t>
            </a:r>
          </a:p>
        </p:txBody>
      </p:sp>
    </p:spTree>
    <p:extLst>
      <p:ext uri="{BB962C8B-B14F-4D97-AF65-F5344CB8AC3E}">
        <p14:creationId xmlns:p14="http://schemas.microsoft.com/office/powerpoint/2010/main" val="90542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1019523" y="2119218"/>
            <a:ext cx="10152953" cy="232238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92990" y="2862549"/>
            <a:ext cx="9779486"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1392990" y="2262678"/>
            <a:ext cx="9859496"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test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2000548"/>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results with a TAT of more than 5 days</a:t>
            </a:r>
          </a:p>
          <a:p>
            <a:endParaRPr lang="en-US" sz="2800" dirty="0">
              <a:latin typeface="Calibri" panose="020F0502020204030204" pitchFamily="34" charset="0"/>
            </a:endParaRPr>
          </a:p>
        </p:txBody>
      </p:sp>
      <p:sp>
        <p:nvSpPr>
          <p:cNvPr id="6" name="TextBox 5">
            <a:extLst>
              <a:ext uri="{FF2B5EF4-FFF2-40B4-BE49-F238E27FC236}">
                <a16:creationId xmlns:a16="http://schemas.microsoft.com/office/drawing/2014/main" id="{31F06DD4-95A9-982A-62FE-F73A35FB854C}"/>
              </a:ext>
            </a:extLst>
          </p:cNvPr>
          <p:cNvSpPr txBox="1"/>
          <p:nvPr/>
        </p:nvSpPr>
        <p:spPr>
          <a:xfrm>
            <a:off x="1378068" y="3858760"/>
            <a:ext cx="10045868"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days(5)</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9" name="Google Shape;172;p20">
            <a:extLst>
              <a:ext uri="{FF2B5EF4-FFF2-40B4-BE49-F238E27FC236}">
                <a16:creationId xmlns:a16="http://schemas.microsoft.com/office/drawing/2014/main" id="{C0F0785C-54A7-0786-D730-FBDD79DCE7D9}"/>
              </a:ext>
            </a:extLst>
          </p:cNvPr>
          <p:cNvSpPr/>
          <p:nvPr/>
        </p:nvSpPr>
        <p:spPr>
          <a:xfrm>
            <a:off x="9682362" y="4180487"/>
            <a:ext cx="1843850" cy="1379977"/>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dirty="0"/>
          </a:p>
        </p:txBody>
      </p:sp>
      <p:sp>
        <p:nvSpPr>
          <p:cNvPr id="12" name="TextBox 11">
            <a:extLst>
              <a:ext uri="{FF2B5EF4-FFF2-40B4-BE49-F238E27FC236}">
                <a16:creationId xmlns:a16="http://schemas.microsoft.com/office/drawing/2014/main" id="{876ACA9F-8416-C333-0F6E-8B634A06E2A6}"/>
              </a:ext>
            </a:extLst>
          </p:cNvPr>
          <p:cNvSpPr txBox="1"/>
          <p:nvPr/>
        </p:nvSpPr>
        <p:spPr>
          <a:xfrm>
            <a:off x="9761517" y="4623638"/>
            <a:ext cx="1627832" cy="923330"/>
          </a:xfrm>
          <a:prstGeom prst="rect">
            <a:avLst/>
          </a:prstGeom>
          <a:noFill/>
        </p:spPr>
        <p:txBody>
          <a:bodyPr wrap="square" rtlCol="0">
            <a:spAutoFit/>
          </a:bodyPr>
          <a:lstStyle/>
          <a:p>
            <a:pPr algn="ctr"/>
            <a:r>
              <a:rPr lang="en-US" dirty="0">
                <a:solidFill>
                  <a:schemeClr val="bg1"/>
                </a:solidFill>
              </a:rPr>
              <a:t>Creates a duration of 5 days</a:t>
            </a:r>
          </a:p>
        </p:txBody>
      </p:sp>
    </p:spTree>
    <p:extLst>
      <p:ext uri="{BB962C8B-B14F-4D97-AF65-F5344CB8AC3E}">
        <p14:creationId xmlns:p14="http://schemas.microsoft.com/office/powerpoint/2010/main" val="1177411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18864</TotalTime>
  <Words>2309</Words>
  <Application>Microsoft Macintosh PowerPoint</Application>
  <PresentationFormat>Widescreen</PresentationFormat>
  <Paragraphs>335</Paragraphs>
  <Slides>37</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Consolas</vt:lpstr>
      <vt:lpstr>Monaco</vt:lpstr>
      <vt:lpstr>Times New Roman</vt:lpstr>
      <vt:lpstr>Trebuchet MS</vt:lpstr>
      <vt:lpstr>Tw Cen MT</vt:lpstr>
      <vt:lpstr>Tw Cen MT Condensed</vt:lpstr>
      <vt:lpstr>Wingdings 3</vt:lpstr>
      <vt:lpstr>Integral</vt:lpstr>
      <vt:lpstr>Grouping and Summarizing Data</vt:lpstr>
      <vt:lpstr>Lesson Prep</vt:lpstr>
      <vt:lpstr>PowerPoint Presentation</vt:lpstr>
      <vt:lpstr>Typical Data Science Pipeline</vt:lpstr>
      <vt:lpstr>Piping Data from One Row to the Next</vt:lpstr>
      <vt:lpstr>Reviewing turnaround times</vt:lpstr>
      <vt:lpstr>Data Analysis Steps</vt:lpstr>
      <vt:lpstr>Reviewing turnaround times</vt:lpstr>
      <vt:lpstr>Data Analysis Steps</vt:lpstr>
      <vt:lpstr>The Pipe Operator |&gt;</vt:lpstr>
      <vt:lpstr>Data Analysis Steps</vt:lpstr>
      <vt:lpstr>Shortcut to type |&gt; </vt:lpstr>
      <vt:lpstr>Your Turn #1</vt:lpstr>
      <vt:lpstr>Summarize the data set</vt:lpstr>
      <vt:lpstr>Q: What is the average sodium value?</vt:lpstr>
      <vt:lpstr>PowerPoint Presentation</vt:lpstr>
      <vt:lpstr>PowerPoint Presentation</vt:lpstr>
      <vt:lpstr>PowerPoint Presentation</vt:lpstr>
      <vt:lpstr>PowerPoint Presentation</vt:lpstr>
      <vt:lpstr>PowerPoint Presentation</vt:lpstr>
      <vt:lpstr>Your Turn #2</vt:lpstr>
      <vt:lpstr>PowerPoint Presentation</vt:lpstr>
      <vt:lpstr>Calculate the mean turnaround time</vt:lpstr>
      <vt:lpstr>Calculate the 75th percentile turnaround time</vt:lpstr>
      <vt:lpstr>Grouping your data</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721</cp:revision>
  <cp:lastPrinted>2020-07-14T03:12:28Z</cp:lastPrinted>
  <dcterms:created xsi:type="dcterms:W3CDTF">2018-02-01T22:00:01Z</dcterms:created>
  <dcterms:modified xsi:type="dcterms:W3CDTF">2023-07-05T05:27:22Z</dcterms:modified>
</cp:coreProperties>
</file>